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61" r:id="rId5"/>
    <p:sldId id="265" r:id="rId6"/>
    <p:sldId id="266" r:id="rId7"/>
    <p:sldId id="271" r:id="rId8"/>
    <p:sldId id="272" r:id="rId9"/>
    <p:sldId id="274" r:id="rId10"/>
    <p:sldId id="286" r:id="rId11"/>
    <p:sldId id="287" r:id="rId12"/>
    <p:sldId id="288" r:id="rId13"/>
    <p:sldId id="289" r:id="rId14"/>
    <p:sldId id="290" r:id="rId15"/>
    <p:sldId id="291" r:id="rId16"/>
    <p:sldId id="276" r:id="rId17"/>
    <p:sldId id="285" r:id="rId18"/>
    <p:sldId id="277" r:id="rId19"/>
    <p:sldId id="280" r:id="rId20"/>
    <p:sldId id="281" r:id="rId21"/>
    <p:sldId id="282" r:id="rId22"/>
    <p:sldId id="283" r:id="rId23"/>
    <p:sldId id="284" r:id="rId24"/>
    <p:sldId id="279" r:id="rId25"/>
    <p:sldId id="27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17.03.2025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17.03.2025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17.03.2025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17.03.2025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17.03.2025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17.03.2025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2.xml"/><Relationship Id="rId7" Type="http://schemas.openxmlformats.org/officeDocument/2006/relationships/image" Target="NUL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NULL"/><Relationship Id="rId5" Type="http://schemas.openxmlformats.org/officeDocument/2006/relationships/image" Target="../media/image44.png"/><Relationship Id="rId10" Type="http://schemas.openxmlformats.org/officeDocument/2006/relationships/image" Target="../media/image1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1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1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11" Type="http://schemas.openxmlformats.org/officeDocument/2006/relationships/image" Target="../media/image22.jpeg"/><Relationship Id="rId5" Type="http://schemas.openxmlformats.org/officeDocument/2006/relationships/image" Target="../media/image20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1011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dirty="0"/>
              <a:t>Проектирование инвалидной коляски с расширенными функциональными возможностями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829" y="4916994"/>
            <a:ext cx="9144000" cy="1655762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ст. гр. МТ11-б</a:t>
            </a:r>
            <a:r>
              <a:rPr lang="en-US" dirty="0"/>
              <a:t> </a:t>
            </a:r>
            <a:r>
              <a:rPr lang="ru-RU" dirty="0"/>
              <a:t>Калашников Д.А.</a:t>
            </a:r>
          </a:p>
          <a:p>
            <a:pPr algn="l"/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/>
              <a:t>пр. Ефремов Д. И.</a:t>
            </a:r>
          </a:p>
        </p:txBody>
      </p:sp>
      <p:pic>
        <p:nvPicPr>
          <p:cNvPr id="4" name="01">
            <a:hlinkClick r:id="" action="ppaction://media"/>
            <a:extLst>
              <a:ext uri="{FF2B5EF4-FFF2-40B4-BE49-F238E27FC236}">
                <a16:creationId xmlns:a16="http://schemas.microsoft.com/office/drawing/2014/main" id="{9C8A32FD-AFAF-9FE7-B8ED-1EB0CD84B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0" y="5326989"/>
            <a:ext cx="713419" cy="7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19" y="1281608"/>
            <a:ext cx="6235547" cy="5257304"/>
          </a:xfrm>
          <a:prstGeom prst="rect">
            <a:avLst/>
          </a:prstGeom>
        </p:spPr>
      </p:pic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5CF7D5F6-1EE1-58C8-6679-0086AAD29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5225" y="4721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80A6D-DA64-76C0-ABE1-5639DFB4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60E78-0A6E-198E-A820-6EA7B571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638DCD-13F1-74BD-B180-6D5F996A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12460E-39C6-D43B-0A8B-DDA47C43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576" y="1534864"/>
            <a:ext cx="6634514" cy="18941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AAB950-E9C7-2325-8409-784637435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38" y="3468687"/>
            <a:ext cx="5019675" cy="30702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9C6592-4CA4-E7FD-C94C-41692666B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68687"/>
            <a:ext cx="4572000" cy="3157855"/>
          </a:xfrm>
          <a:prstGeom prst="rect">
            <a:avLst/>
          </a:prstGeom>
        </p:spPr>
      </p:pic>
      <p:pic>
        <p:nvPicPr>
          <p:cNvPr id="5" name="11">
            <a:hlinkClick r:id="" action="ppaction://media"/>
            <a:extLst>
              <a:ext uri="{FF2B5EF4-FFF2-40B4-BE49-F238E27FC236}">
                <a16:creationId xmlns:a16="http://schemas.microsoft.com/office/drawing/2014/main" id="{1A09C38C-1D61-A912-51CC-18E4E24FEB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36238" y="15128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3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E3C25-AA2C-4D0C-929A-839E4A5C4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E41B9-81BD-287A-6648-F137AA4C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70D10-5D23-BBF9-68BF-5AA83624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C0A59-907F-73A0-B604-8626B6F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18" y="1395880"/>
            <a:ext cx="2509149" cy="22190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DC9414-D4DA-5762-AD39-E14447C9F7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0" y="1662323"/>
            <a:ext cx="273367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9625ED-5458-704D-5AD8-245C3085E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996" y="1333500"/>
            <a:ext cx="2249170" cy="2095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79E29B-1434-3A99-AE3B-F85F036E2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9975" y="1333500"/>
            <a:ext cx="2195286" cy="2095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7F5634-BA03-D2DB-79A1-81F04D414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731" y="3445847"/>
            <a:ext cx="6582231" cy="3275628"/>
          </a:xfrm>
          <a:prstGeom prst="rect">
            <a:avLst/>
          </a:prstGeom>
        </p:spPr>
      </p:pic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8FBC1550-5BEB-15B9-943E-140D443F20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25508" y="44740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0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A87361-9E06-0E94-A8AB-B383BB7D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3" y="1532539"/>
            <a:ext cx="5527230" cy="496033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49438F-D8CD-7F79-D94C-9E0A9C750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03" y="1532539"/>
            <a:ext cx="5703550" cy="4960335"/>
          </a:xfrm>
          <a:prstGeom prst="rect">
            <a:avLst/>
          </a:prstGeom>
        </p:spPr>
      </p:pic>
      <p:pic>
        <p:nvPicPr>
          <p:cNvPr id="3" name="13">
            <a:hlinkClick r:id="" action="ppaction://media"/>
            <a:extLst>
              <a:ext uri="{FF2B5EF4-FFF2-40B4-BE49-F238E27FC236}">
                <a16:creationId xmlns:a16="http://schemas.microsoft.com/office/drawing/2014/main" id="{49C926DB-6059-8086-8F07-CE3AB5062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4200" y="3392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9D205A-CD1B-7D91-6B94-FA1D37FD1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99" y="1370437"/>
            <a:ext cx="5868219" cy="5306165"/>
          </a:xfrm>
          <a:prstGeom prst="rect">
            <a:avLst/>
          </a:prstGeom>
        </p:spPr>
      </p:pic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13ABAEEE-FB78-3E13-BC10-0EEAFA34BE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5575" y="31988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A8063-D8F6-48F5-414C-BEDF6B37F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A40C9-45E8-CCC1-8A42-74F0DA80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65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834C0C-CB82-4318-0842-2B5817B3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BFECD6-3721-545A-AB82-57344715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28340" y="-45998"/>
            <a:ext cx="5868197" cy="777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1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23D351-501D-49A6-3C8A-07CDC57B6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458" y="1027766"/>
            <a:ext cx="8915649" cy="5471378"/>
          </a:xfrm>
          <a:prstGeom prst="rect">
            <a:avLst/>
          </a:prstGeom>
        </p:spPr>
      </p:pic>
      <p:pic>
        <p:nvPicPr>
          <p:cNvPr id="3" name="16">
            <a:hlinkClick r:id="" action="ppaction://media"/>
            <a:extLst>
              <a:ext uri="{FF2B5EF4-FFF2-40B4-BE49-F238E27FC236}">
                <a16:creationId xmlns:a16="http://schemas.microsoft.com/office/drawing/2014/main" id="{2476F71C-EF69-77B9-990D-FD9293616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5338" y="45545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/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blipFill>
                <a:blip r:embed="rId4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063962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D5087C-6D60-F33F-58CB-5D057C64E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" y="637807"/>
            <a:ext cx="4217586" cy="35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Схема формирования  траектории движения робота с дифференциальным приводом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/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/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/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’−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/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12E32-1548-2420-E8FE-2B3AC7F605D4}"/>
              </a:ext>
            </a:extLst>
          </p:cNvPr>
          <p:cNvSpPr txBox="1"/>
          <p:nvPr/>
        </p:nvSpPr>
        <p:spPr>
          <a:xfrm>
            <a:off x="4118846" y="5021914"/>
            <a:ext cx="781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Полученные уравнения обратной кинематики робота с дифференциальным приводом</a:t>
            </a:r>
          </a:p>
        </p:txBody>
      </p:sp>
      <p:pic>
        <p:nvPicPr>
          <p:cNvPr id="2" name="17">
            <a:hlinkClick r:id="" action="ppaction://media"/>
            <a:extLst>
              <a:ext uri="{FF2B5EF4-FFF2-40B4-BE49-F238E27FC236}">
                <a16:creationId xmlns:a16="http://schemas.microsoft.com/office/drawing/2014/main" id="{1C5D0551-B344-6F9E-9061-4F23AC906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27612" y="51911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CF1562B-6F3A-5F06-F98A-C98DDDF5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624" y="1172875"/>
            <a:ext cx="3529868" cy="4542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3" name="18">
            <a:hlinkClick r:id="" action="ppaction://media"/>
            <a:extLst>
              <a:ext uri="{FF2B5EF4-FFF2-40B4-BE49-F238E27FC236}">
                <a16:creationId xmlns:a16="http://schemas.microsoft.com/office/drawing/2014/main" id="{8D192527-BBB9-194E-DAF3-CD403DD828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17160" y="59293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Анализ статистических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0">
            <a:hlinkClick r:id="" action="ppaction://media"/>
            <a:extLst>
              <a:ext uri="{FF2B5EF4-FFF2-40B4-BE49-F238E27FC236}">
                <a16:creationId xmlns:a16="http://schemas.microsoft.com/office/drawing/2014/main" id="{AADA8F89-F6BD-6770-FFEF-37DA81FB0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7903" y="27875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  <p:pic>
        <p:nvPicPr>
          <p:cNvPr id="6" name="21">
            <a:hlinkClick r:id="" action="ppaction://media"/>
            <a:extLst>
              <a:ext uri="{FF2B5EF4-FFF2-40B4-BE49-F238E27FC236}">
                <a16:creationId xmlns:a16="http://schemas.microsoft.com/office/drawing/2014/main" id="{6ABB7737-F98F-CE03-9A2F-24AFF03C9B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9266" y="40477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57" y="448637"/>
            <a:ext cx="2151360" cy="6044237"/>
          </a:xfrm>
          <a:prstGeom prst="rect">
            <a:avLst/>
          </a:prstGeom>
        </p:spPr>
      </p:pic>
      <p:pic>
        <p:nvPicPr>
          <p:cNvPr id="3" name="22">
            <a:hlinkClick r:id="" action="ppaction://media"/>
            <a:extLst>
              <a:ext uri="{FF2B5EF4-FFF2-40B4-BE49-F238E27FC236}">
                <a16:creationId xmlns:a16="http://schemas.microsoft.com/office/drawing/2014/main" id="{3FB6D88D-4709-F8F5-D59B-C0EC6E1DF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64713" y="6140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552501" y="6352143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8DED31-DA3A-3239-7D42-099ADB9AD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6398" r="17743" b="4357"/>
          <a:stretch/>
        </p:blipFill>
        <p:spPr bwMode="auto">
          <a:xfrm>
            <a:off x="319489" y="12717"/>
            <a:ext cx="5233012" cy="67957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23">
            <a:hlinkClick r:id="" action="ppaction://media"/>
            <a:extLst>
              <a:ext uri="{FF2B5EF4-FFF2-40B4-BE49-F238E27FC236}">
                <a16:creationId xmlns:a16="http://schemas.microsoft.com/office/drawing/2014/main" id="{54C86A1F-75D9-80BA-3A55-025402256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0600" y="12160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EC5E69-055B-70C6-88B4-2B38EEEBF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770565"/>
            <a:ext cx="4334086" cy="5496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2779398" y="6398309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Полная блок-схема блока задающих воздействий</a:t>
            </a:r>
          </a:p>
          <a:p>
            <a:endParaRPr lang="ru-RU" dirty="0"/>
          </a:p>
        </p:txBody>
      </p:sp>
      <p:pic>
        <p:nvPicPr>
          <p:cNvPr id="3" name="24">
            <a:hlinkClick r:id="" action="ppaction://media"/>
            <a:extLst>
              <a:ext uri="{FF2B5EF4-FFF2-40B4-BE49-F238E27FC236}">
                <a16:creationId xmlns:a16="http://schemas.microsoft.com/office/drawing/2014/main" id="{89A688D2-E16C-E8D3-2045-4D1ED0178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5221" y="38597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03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5906E-DAEC-5132-6608-59BB358A9179}"/>
              </a:ext>
            </a:extLst>
          </p:cNvPr>
          <p:cNvSpPr txBox="1"/>
          <p:nvPr/>
        </p:nvSpPr>
        <p:spPr>
          <a:xfrm>
            <a:off x="2395241" y="2306230"/>
            <a:ext cx="8100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1) Проведен расчет приводной системы проектируемого устройства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подобраны приводы, драйвера и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энкодеры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к ним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2)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Спроектирован главный модуль механической системы – приводной модуль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600" dirty="0">
                <a:latin typeface="Times New Roman" panose="02020603050405020304" pitchFamily="18" charset="0"/>
              </a:rPr>
              <a:t>3) Подобраны необходимые комплектующие для сбора разработанного модуля</a:t>
            </a:r>
          </a:p>
          <a:p>
            <a:r>
              <a:rPr lang="ru-RU" sz="1600" dirty="0">
                <a:latin typeface="Times New Roman" panose="02020603050405020304" pitchFamily="18" charset="0"/>
              </a:rPr>
              <a:t>4) Создан алгоритм работы данного блока управления.</a:t>
            </a:r>
            <a:endParaRPr lang="ru-RU" sz="1600" dirty="0"/>
          </a:p>
        </p:txBody>
      </p:sp>
      <p:pic>
        <p:nvPicPr>
          <p:cNvPr id="5" name="25">
            <a:hlinkClick r:id="" action="ppaction://media"/>
            <a:extLst>
              <a:ext uri="{FF2B5EF4-FFF2-40B4-BE49-F238E27FC236}">
                <a16:creationId xmlns:a16="http://schemas.microsoft.com/office/drawing/2014/main" id="{BBD05C51-669C-ABEF-F1B4-7F127FC15D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7600" y="4949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03">
            <a:hlinkClick r:id="" action="ppaction://media"/>
            <a:extLst>
              <a:ext uri="{FF2B5EF4-FFF2-40B4-BE49-F238E27FC236}">
                <a16:creationId xmlns:a16="http://schemas.microsoft.com/office/drawing/2014/main" id="{46B12C7E-F47B-CEB6-8783-14B9C70713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18700" y="6129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Observer </a:t>
            </a:r>
            <a:r>
              <a:rPr lang="ru-RU" sz="1600" b="1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Otto bork C1000 DS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</a:t>
                </a:r>
                <a:r>
                  <a:rPr lang="en-US" sz="1600" dirty="0"/>
                  <a:t> </a:t>
                </a:r>
                <a:r>
                  <a:rPr lang="ru-RU" sz="1600" dirty="0"/>
                  <a:t>своей разработки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Ortonica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Pulse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770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Ortonica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04">
            <a:hlinkClick r:id="" action="ppaction://media"/>
            <a:extLst>
              <a:ext uri="{FF2B5EF4-FFF2-40B4-BE49-F238E27FC236}">
                <a16:creationId xmlns:a16="http://schemas.microsoft.com/office/drawing/2014/main" id="{19464583-16AC-6103-41B0-A7CAB5BCCA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85525" y="1017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3" name="05">
            <a:hlinkClick r:id="" action="ppaction://media"/>
            <a:extLst>
              <a:ext uri="{FF2B5EF4-FFF2-40B4-BE49-F238E27FC236}">
                <a16:creationId xmlns:a16="http://schemas.microsoft.com/office/drawing/2014/main" id="{BB8143CF-6E05-460E-30A1-C9939EFEB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66438" y="654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789" y="88622"/>
            <a:ext cx="7580179" cy="21891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709" y="4624664"/>
            <a:ext cx="10759932" cy="2096811"/>
          </a:xfrm>
        </p:spPr>
        <p:txBody>
          <a:bodyPr>
            <a:normAutofit fontScale="92500" lnSpcReduction="10000"/>
          </a:bodyPr>
          <a:lstStyle/>
          <a:p>
            <a:r>
              <a:rPr lang="ru-RU" sz="2000" dirty="0"/>
              <a:t>Электроколяска позволяющая инвалиду свободно преодолевать пандусы и бордюры, а также без проблем пользоваться общественным транспортом и свободно входить в стандартный лифт. </a:t>
            </a:r>
          </a:p>
          <a:p>
            <a:r>
              <a:rPr lang="ru-RU" sz="2000" dirty="0"/>
              <a:t>Данная коляска будет иметь 3 режима работы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1. </a:t>
            </a:r>
            <a:r>
              <a:rPr lang="ru-RU" sz="2000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sz="2000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sz="2000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5B3F1A-9464-9567-DEBB-984631E0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79" y="450469"/>
            <a:ext cx="6192309" cy="4031259"/>
          </a:xfrm>
          <a:prstGeom prst="rect">
            <a:avLst/>
          </a:prstGeom>
        </p:spPr>
      </p:pic>
      <p:pic>
        <p:nvPicPr>
          <p:cNvPr id="5" name="06">
            <a:hlinkClick r:id="" action="ppaction://media"/>
            <a:extLst>
              <a:ext uri="{FF2B5EF4-FFF2-40B4-BE49-F238E27FC236}">
                <a16:creationId xmlns:a16="http://schemas.microsoft.com/office/drawing/2014/main" id="{5F5F2F76-D569-AF05-77D2-728BA360D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0351" y="34316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079CB-4983-66E9-1A8E-4470F941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5944"/>
            <a:ext cx="10515600" cy="33855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Подбор электроприводов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2872D8-315C-1E4C-F9D7-FE205D34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2486E-8DCD-F1A2-8BAF-4FFE1621E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71" y="621413"/>
            <a:ext cx="3608370" cy="2416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31175-6314-376E-818C-63D39C8F5F2E}"/>
              </a:ext>
            </a:extLst>
          </p:cNvPr>
          <p:cNvSpPr txBox="1"/>
          <p:nvPr/>
        </p:nvSpPr>
        <p:spPr>
          <a:xfrm>
            <a:off x="471948" y="2888840"/>
            <a:ext cx="28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</a:t>
            </a:r>
            <a:r>
              <a:rPr lang="en-US" sz="1600" dirty="0"/>
              <a:t> </a:t>
            </a:r>
            <a:r>
              <a:rPr lang="ru-RU" sz="1600" dirty="0"/>
              <a:t>прямолинейного режима езды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C9531-4033-BAB0-9E21-6187AD67AC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03" b="6126"/>
          <a:stretch/>
        </p:blipFill>
        <p:spPr bwMode="auto">
          <a:xfrm>
            <a:off x="4439837" y="483184"/>
            <a:ext cx="1923190" cy="2165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F6146-968B-A820-74F9-1F11E3A5A318}"/>
              </a:ext>
            </a:extLst>
          </p:cNvPr>
          <p:cNvSpPr txBox="1"/>
          <p:nvPr/>
        </p:nvSpPr>
        <p:spPr>
          <a:xfrm>
            <a:off x="4320867" y="2844225"/>
            <a:ext cx="204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заезда на пандус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F414B-8EC2-0688-1819-4889B024E69E}"/>
              </a:ext>
            </a:extLst>
          </p:cNvPr>
          <p:cNvSpPr txBox="1"/>
          <p:nvPr/>
        </p:nvSpPr>
        <p:spPr>
          <a:xfrm>
            <a:off x="7085125" y="2841495"/>
            <a:ext cx="418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привода подъема шасси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/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180679D-7A11-1718-610E-D332F2A3C19F}"/>
              </a:ext>
            </a:extLst>
          </p:cNvPr>
          <p:cNvSpPr txBox="1"/>
          <p:nvPr/>
        </p:nvSpPr>
        <p:spPr>
          <a:xfrm>
            <a:off x="379271" y="4282932"/>
            <a:ext cx="6340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Системы дифференциальных уравнений динамики относительно центра колеса, из которых были найдены требуемые моменты силовой установки для режима прямолинейной езды и режима заезда на пандусы.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/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𝑚𝑔𝑠𝑖𝑛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𝑀𝑘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blipFill>
                <a:blip r:embed="rId8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/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𝑀𝑝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=0.25∗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blipFill>
                <a:blip r:embed="rId9"/>
                <a:stretch>
                  <a:fillRect l="-3216" r="-233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194FCB-1091-43A2-CD4A-B8484A77FA3A}"/>
              </a:ext>
            </a:extLst>
          </p:cNvPr>
          <p:cNvSpPr txBox="1"/>
          <p:nvPr/>
        </p:nvSpPr>
        <p:spPr>
          <a:xfrm>
            <a:off x="7975172" y="3869978"/>
            <a:ext cx="31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Уравнение суммы моментов относительно края подъема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C2265C-B256-84E7-BF56-AFE60E1BC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7491" y="4614212"/>
            <a:ext cx="4020995" cy="1742138"/>
          </a:xfrm>
          <a:prstGeom prst="rect">
            <a:avLst/>
          </a:prstGeom>
        </p:spPr>
      </p:pic>
      <p:pic>
        <p:nvPicPr>
          <p:cNvPr id="14" name="Рисунок 13" descr="Электродвигатель BLDC-108, 1500Вт">
            <a:extLst>
              <a:ext uri="{FF2B5EF4-FFF2-40B4-BE49-F238E27FC236}">
                <a16:creationId xmlns:a16="http://schemas.microsoft.com/office/drawing/2014/main" id="{7A80E3B6-EC5C-1C0F-1A2F-4A4B77896F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11" y="5049480"/>
            <a:ext cx="1664861" cy="166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07">
            <a:hlinkClick r:id="" action="ppaction://media"/>
            <a:extLst>
              <a:ext uri="{FF2B5EF4-FFF2-40B4-BE49-F238E27FC236}">
                <a16:creationId xmlns:a16="http://schemas.microsoft.com/office/drawing/2014/main" id="{9145F4CF-B001-65A7-660A-9C5D10EEA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5078292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5D30BC-54A0-FB90-C0F0-4FC7AA67F81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05453" y="840590"/>
            <a:ext cx="2206827" cy="20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Драйверы и </a:t>
            </a:r>
            <a:r>
              <a:rPr lang="ru-RU" dirty="0" err="1"/>
              <a:t>Энкодеры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57CD61-2430-91D9-71ED-46660C27BF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10" t="24476" r="21551" b="15340"/>
          <a:stretch/>
        </p:blipFill>
        <p:spPr bwMode="auto">
          <a:xfrm>
            <a:off x="521404" y="1014307"/>
            <a:ext cx="5021439" cy="37996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5D5851-EB7C-C0E6-3D3A-09FF45160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49" r="19660"/>
          <a:stretch/>
        </p:blipFill>
        <p:spPr bwMode="auto">
          <a:xfrm>
            <a:off x="7554031" y="837987"/>
            <a:ext cx="2428169" cy="50154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08">
            <a:hlinkClick r:id="" action="ppaction://media"/>
            <a:extLst>
              <a:ext uri="{FF2B5EF4-FFF2-40B4-BE49-F238E27FC236}">
                <a16:creationId xmlns:a16="http://schemas.microsoft.com/office/drawing/2014/main" id="{7A673D60-EE7F-03ED-D6F9-21EFF6485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0880" y="26042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Математическое моделирование двигателя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1D1F6D-7304-4ADB-F378-BE4FB4BDA55A}"/>
                  </a:ext>
                </a:extLst>
              </p:cNvPr>
              <p:cNvSpPr txBox="1"/>
              <p:nvPr/>
            </p:nvSpPr>
            <p:spPr>
              <a:xfrm>
                <a:off x="340687" y="1280161"/>
                <a:ext cx="5334491" cy="3804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eqAr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1D1F6D-7304-4ADB-F378-BE4FB4BDA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87" y="1280161"/>
                <a:ext cx="5334491" cy="3804696"/>
              </a:xfrm>
              <a:prstGeom prst="rect">
                <a:avLst/>
              </a:prstGeom>
              <a:blipFill>
                <a:blip r:embed="rId4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2A11CD-457F-1424-0EA8-160CC270B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562" y="762634"/>
            <a:ext cx="4664546" cy="5958841"/>
          </a:xfrm>
          <a:prstGeom prst="rect">
            <a:avLst/>
          </a:prstGeom>
        </p:spPr>
      </p:pic>
      <p:pic>
        <p:nvPicPr>
          <p:cNvPr id="5" name="09">
            <a:hlinkClick r:id="" action="ppaction://media"/>
            <a:extLst>
              <a:ext uri="{FF2B5EF4-FFF2-40B4-BE49-F238E27FC236}">
                <a16:creationId xmlns:a16="http://schemas.microsoft.com/office/drawing/2014/main" id="{298E9BF4-99B1-8E59-322A-773E1B05B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6383" y="5746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9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692</Words>
  <Application>Microsoft Office PowerPoint</Application>
  <PresentationFormat>Широкоэкранный</PresentationFormat>
  <Paragraphs>185</Paragraphs>
  <Slides>25</Slides>
  <Notes>0</Notes>
  <HiddenSlides>3</HiddenSlides>
  <MMClips>22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Times New Roman</vt:lpstr>
      <vt:lpstr>Тема Office</vt:lpstr>
      <vt:lpstr>Проектирование инвалидной коляски с расширенными функциональными возможностями</vt:lpstr>
      <vt:lpstr>Анализ статистических данных</vt:lpstr>
      <vt:lpstr>Типовые проблемы</vt:lpstr>
      <vt:lpstr>Существующие решения</vt:lpstr>
      <vt:lpstr>Сравнение существующих решений и их классификация</vt:lpstr>
      <vt:lpstr>Идея проекта</vt:lpstr>
      <vt:lpstr>Подбор электроприводов</vt:lpstr>
      <vt:lpstr>Драйверы и Энкодеры</vt:lpstr>
      <vt:lpstr>Математическое моделирование двигателя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Функциональная схема устройства</vt:lpstr>
      <vt:lpstr>Формирование траектории движения робота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Презентация PowerPoint</vt:lpstr>
      <vt:lpstr>Алгоритм блока управления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166</cp:revision>
  <dcterms:created xsi:type="dcterms:W3CDTF">2023-10-19T08:59:10Z</dcterms:created>
  <dcterms:modified xsi:type="dcterms:W3CDTF">2025-03-17T19:44:05Z</dcterms:modified>
</cp:coreProperties>
</file>